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68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91A"/>
    <a:srgbClr val="D00000"/>
    <a:srgbClr val="CE0000"/>
    <a:srgbClr val="CC0000"/>
    <a:srgbClr val="C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52968-B558-638E-3C64-171145DF0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75C46-EF5F-3657-3B58-E2F2853A0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0D3D-C7D4-08F2-C00C-4CD84128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FA484-4F13-E65E-3B9D-E5D51404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861D7-028A-AA5F-75CB-56FE9936D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F6CB-B6AE-74A1-59E1-E581D890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AC9B7-FBE3-9AD3-F7E4-45053D1D3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45274-2072-E2BE-723A-EACD5105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82FC7-1A00-06C0-4384-43F61380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81F4A-F9C2-A3BE-8139-9F43BD44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44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AA5AF-3E4C-4BD0-2C70-208429F2A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E4467-482A-2976-EA78-345829EE7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2376A-FA59-9520-3CCE-CDA17424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F037-FC1C-6115-FFA6-FC617154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C0A46-0892-9C85-F234-C8BF8505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84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DAE6-A384-DB7D-80F7-4E6A2049B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146C5-61B2-5C63-03AB-E33AF4D42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0BEEB-1572-77B1-4E84-96BBA0C2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0130-9D6D-9C1D-25B4-B9FF50DB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9D7BF-2D7A-95B6-FC19-2FC6C4CC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17E4-AC2E-9655-06C5-A5B38F9C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9ADAD-5FEA-7766-C5DA-9AA8495BA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6D1DC-5538-D610-1952-6DC8FDF6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1C0C-524D-32EA-3F94-6EB48869A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59AA6-C93C-6DE7-A01E-97C6EDE2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8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DD87-B956-8F90-7936-AED88B58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63137-B6D0-B43B-800C-377BD4EA2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70972-96E6-6B13-9883-6E02CF8A6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A13A4-742D-0436-7DF2-DB7D09CB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B49C9-0FFE-F0F0-FCCC-9EEF7849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D80DC-0DAB-07B5-A303-BE53E089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45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441A-3AB6-F3DA-81C8-64C0154D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A493B-0AE2-B0E2-A50C-C2142D8DC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2E91A-617F-E51B-97CA-D2D084266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0CC89-2497-04D5-0C01-956A0D6AD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04988-836F-0CD0-F8CE-1F77A7285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04D88-536D-50AF-43FD-6447B4A0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E038B-055B-B5B1-1BB5-93DED165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90A21-0394-EA84-40F1-63F17E77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66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3236-1554-7A92-9AB6-9F8D82491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5C5F7-4534-1B43-B0C9-81F25F2C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0E7B3-F405-129B-CA43-068CD0A9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5CC1A-C78F-3E9F-338A-BBC1C10D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BE0FF-B662-1140-E2E1-0019E7F1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077CB-DC13-859D-3A41-D5520445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7AC4-B6C3-ADF8-4942-8CE75ED5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1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DF16-103C-CE34-B581-52B48CCD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C74E4-A710-0DDB-FF5A-3CB989F1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113C5-FE06-BCF2-9FC8-5490A0934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C4326-726B-A184-38E6-265FA630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96762-AF40-CC99-5808-97B453CBA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5590E-F26D-546E-C1CD-3EEBA703A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35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8E34-4A48-8E7B-3B2C-C3FB7F7A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D9204-C20E-8EF3-5528-DE7A01798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AC810-6B47-8EAF-6E7F-B93735304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FBC7-9530-DC72-DC52-97D5BDC3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BCE5D-59C0-AF8D-67EA-E6D96772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ADD87-F801-C947-CFA0-C48AB97B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8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B7B7C-FFD1-C69B-3515-EA8CBB22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BB68F-C291-289C-C492-386AC3B82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2D244-718C-5B1E-3850-B4AD3F5BF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B588-9CD3-40EF-8750-DBC5A7E77A4C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29F2-8C3E-9CCC-7E7B-22B1FB1DE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22F17-F98A-1828-E106-F495A4A4F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508E6-A1E1-4CBF-9B88-9AD889D6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5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14A44C5-C354-68C6-820B-B4DFE8D83235}"/>
              </a:ext>
            </a:extLst>
          </p:cNvPr>
          <p:cNvSpPr/>
          <p:nvPr/>
        </p:nvSpPr>
        <p:spPr>
          <a:xfrm>
            <a:off x="580197" y="416194"/>
            <a:ext cx="10960997" cy="5686970"/>
          </a:xfrm>
          <a:prstGeom prst="rect">
            <a:avLst/>
          </a:prstGeom>
          <a:solidFill>
            <a:schemeClr val="bg1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Access To Work, Using an agency, Busting the myths</a:t>
            </a:r>
          </a:p>
        </p:txBody>
      </p:sp>
      <p:pic>
        <p:nvPicPr>
          <p:cNvPr id="8" name="Picture 2" descr="atw solutions logo written in black surrounded by a red in colour oval shape. ">
            <a:extLst>
              <a:ext uri="{FF2B5EF4-FFF2-40B4-BE49-F238E27FC236}">
                <a16:creationId xmlns:a16="http://schemas.microsoft.com/office/drawing/2014/main" id="{922C571E-1353-3A5D-D29C-6B0ADDBA5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t="27888" r="8417" b="27208"/>
          <a:stretch>
            <a:fillRect/>
          </a:stretch>
        </p:blipFill>
        <p:spPr bwMode="auto">
          <a:xfrm>
            <a:off x="2501125" y="803086"/>
            <a:ext cx="7119953" cy="216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1A7BFCE-8DAB-50A2-52DB-BF4900FEF7E9}"/>
              </a:ext>
            </a:extLst>
          </p:cNvPr>
          <p:cNvSpPr txBox="1"/>
          <p:nvPr/>
        </p:nvSpPr>
        <p:spPr>
          <a:xfrm>
            <a:off x="2997454" y="4086204"/>
            <a:ext cx="595697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Welcome to </a:t>
            </a:r>
            <a:r>
              <a:rPr lang="en-GB" sz="3500" b="1" dirty="0" err="1"/>
              <a:t>atwsolutions</a:t>
            </a:r>
            <a:r>
              <a:rPr lang="en-GB" sz="3000" b="1" dirty="0"/>
              <a:t> </a:t>
            </a:r>
          </a:p>
          <a:p>
            <a:r>
              <a:rPr lang="en-GB" sz="3000" dirty="0"/>
              <a:t>An introduction by your presenter </a:t>
            </a:r>
          </a:p>
          <a:p>
            <a:r>
              <a:rPr lang="en-GB" sz="3000" dirty="0"/>
              <a:t>Colin Fowler and Marnie Samuels 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C4F4CB02-552A-491B-CDB7-8E42C702E586}"/>
              </a:ext>
            </a:extLst>
          </p:cNvPr>
          <p:cNvSpPr/>
          <p:nvPr/>
        </p:nvSpPr>
        <p:spPr>
          <a:xfrm rot="16200000">
            <a:off x="8787787" y="3500986"/>
            <a:ext cx="3107460" cy="2774179"/>
          </a:xfrm>
          <a:prstGeom prst="rtTriangle">
            <a:avLst/>
          </a:prstGeom>
          <a:solidFill>
            <a:srgbClr val="C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2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AD157A3B-EBA4-E2C6-0BB7-457689AB4390}"/>
              </a:ext>
            </a:extLst>
          </p:cNvPr>
          <p:cNvSpPr/>
          <p:nvPr/>
        </p:nvSpPr>
        <p:spPr>
          <a:xfrm>
            <a:off x="615168" y="848140"/>
            <a:ext cx="10691447" cy="5179564"/>
          </a:xfrm>
          <a:prstGeom prst="parallelogram">
            <a:avLst/>
          </a:prstGeom>
          <a:solidFill>
            <a:schemeClr val="bg1"/>
          </a:solidFill>
          <a:ln w="57150">
            <a:solidFill>
              <a:srgbClr val="EE29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1832">
              <a:spcAft>
                <a:spcPts val="600"/>
              </a:spcAft>
            </a:pPr>
            <a:r>
              <a:rPr lang="en-GB" sz="4800" dirty="0">
                <a:solidFill>
                  <a:srgbClr val="EE291A"/>
                </a:solidFill>
              </a:rPr>
              <a:t>You have funding from Access To Work for a support worker.</a:t>
            </a:r>
          </a:p>
          <a:p>
            <a:pPr algn="ctr" defTabSz="941832">
              <a:spcAft>
                <a:spcPts val="600"/>
              </a:spcAft>
            </a:pPr>
            <a:r>
              <a:rPr lang="en-GB" sz="4800" dirty="0">
                <a:solidFill>
                  <a:srgbClr val="EE291A"/>
                </a:solidFill>
              </a:rPr>
              <a:t>Where do you go now, what are your options?</a:t>
            </a:r>
          </a:p>
          <a:p>
            <a:pPr algn="ctr" defTabSz="941832">
              <a:spcAft>
                <a:spcPts val="600"/>
              </a:spcAft>
            </a:pPr>
            <a:endParaRPr lang="en-GB" sz="4000" dirty="0">
              <a:solidFill>
                <a:srgbClr val="CC0000"/>
              </a:solidFill>
            </a:endParaRPr>
          </a:p>
        </p:txBody>
      </p:sp>
      <p:pic>
        <p:nvPicPr>
          <p:cNvPr id="10" name="Picture 2" descr="atw solutions logo written in black surrounded by a red in colour oval shape. ">
            <a:extLst>
              <a:ext uri="{FF2B5EF4-FFF2-40B4-BE49-F238E27FC236}">
                <a16:creationId xmlns:a16="http://schemas.microsoft.com/office/drawing/2014/main" id="{43B5943F-966A-1371-DA35-EB08C079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t="27888" r="8417" b="27208"/>
          <a:stretch>
            <a:fillRect/>
          </a:stretch>
        </p:blipFill>
        <p:spPr bwMode="auto">
          <a:xfrm>
            <a:off x="8266653" y="5288635"/>
            <a:ext cx="1546838" cy="46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38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B55B2B-BB3D-DD8B-9C79-F9DF4F96B4CF}"/>
              </a:ext>
            </a:extLst>
          </p:cNvPr>
          <p:cNvGrpSpPr/>
          <p:nvPr/>
        </p:nvGrpSpPr>
        <p:grpSpPr>
          <a:xfrm>
            <a:off x="516835" y="1019212"/>
            <a:ext cx="11111203" cy="5089582"/>
            <a:chOff x="529" y="1317809"/>
            <a:chExt cx="2080186" cy="1715718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CD1E079-7E54-432D-073D-BF0B0451FACE}"/>
                </a:ext>
              </a:extLst>
            </p:cNvPr>
            <p:cNvSpPr/>
            <p:nvPr/>
          </p:nvSpPr>
          <p:spPr>
            <a:xfrm>
              <a:off x="529" y="1317809"/>
              <a:ext cx="2080186" cy="171571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  <a:ln>
              <a:solidFill>
                <a:srgbClr val="CC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" name="Rectangle: Rounded Corners 4">
              <a:extLst>
                <a:ext uri="{FF2B5EF4-FFF2-40B4-BE49-F238E27FC236}">
                  <a16:creationId xmlns:a16="http://schemas.microsoft.com/office/drawing/2014/main" id="{44F54776-25E6-2B29-25ED-26ED47325A50}"/>
                </a:ext>
              </a:extLst>
            </p:cNvPr>
            <p:cNvSpPr txBox="1"/>
            <p:nvPr/>
          </p:nvSpPr>
          <p:spPr>
            <a:xfrm>
              <a:off x="40012" y="1317809"/>
              <a:ext cx="2001220" cy="1477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36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36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3600" kern="1200" dirty="0"/>
                <a:t>Advertise and engage a self-employed support worker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36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3600" dirty="0"/>
                <a:t>Ask your employer to source you with a support worker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36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3600" kern="1200" dirty="0"/>
                <a:t>Contact an agency such as                to provide you with a suitable member of their staff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200" kern="1200" dirty="0"/>
                <a:t>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F8A31A0-95E9-AE86-4975-DC22F8516C7B}"/>
              </a:ext>
            </a:extLst>
          </p:cNvPr>
          <p:cNvGrpSpPr/>
          <p:nvPr/>
        </p:nvGrpSpPr>
        <p:grpSpPr>
          <a:xfrm>
            <a:off x="2172339" y="499203"/>
            <a:ext cx="7342721" cy="1514438"/>
            <a:chOff x="2891903" y="771034"/>
            <a:chExt cx="1849054" cy="73530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97AF147-C728-7ED2-BAF2-4EC63AFCF57C}"/>
                </a:ext>
              </a:extLst>
            </p:cNvPr>
            <p:cNvSpPr/>
            <p:nvPr/>
          </p:nvSpPr>
          <p:spPr>
            <a:xfrm>
              <a:off x="2891903" y="771034"/>
              <a:ext cx="1849054" cy="735308"/>
            </a:xfrm>
            <a:prstGeom prst="roundRect">
              <a:avLst>
                <a:gd name="adj" fmla="val 10000"/>
              </a:avLst>
            </a:prstGeom>
            <a:solidFill>
              <a:srgbClr val="EE291A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6619D1EE-05FC-B279-9844-0050D1ECA78E}"/>
                </a:ext>
              </a:extLst>
            </p:cNvPr>
            <p:cNvSpPr txBox="1"/>
            <p:nvPr/>
          </p:nvSpPr>
          <p:spPr>
            <a:xfrm>
              <a:off x="2913439" y="792570"/>
              <a:ext cx="1805982" cy="692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b="1" dirty="0">
                  <a:solidFill>
                    <a:schemeClr val="bg1"/>
                  </a:solidFill>
                </a:rPr>
                <a:t>RECRUIT A SUPPORT WORKER</a:t>
              </a:r>
              <a:endParaRPr lang="en-GB" sz="2400" b="1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Picture 2" descr="atw solutions logo written in black surrounded by a red in colour oval shape. ">
            <a:extLst>
              <a:ext uri="{FF2B5EF4-FFF2-40B4-BE49-F238E27FC236}">
                <a16:creationId xmlns:a16="http://schemas.microsoft.com/office/drawing/2014/main" id="{2328884F-7DDA-7298-9B60-44AA25E57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t="27888" r="8417" b="27208"/>
          <a:stretch>
            <a:fillRect/>
          </a:stretch>
        </p:blipFill>
        <p:spPr bwMode="auto">
          <a:xfrm>
            <a:off x="5843699" y="4708038"/>
            <a:ext cx="1546838" cy="46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75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12A333-AA46-5780-3697-A9F5DE95C516}"/>
              </a:ext>
            </a:extLst>
          </p:cNvPr>
          <p:cNvGrpSpPr/>
          <p:nvPr/>
        </p:nvGrpSpPr>
        <p:grpSpPr>
          <a:xfrm>
            <a:off x="599319" y="1019212"/>
            <a:ext cx="11028719" cy="5089582"/>
            <a:chOff x="529" y="1317809"/>
            <a:chExt cx="2080186" cy="17157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994C111-6393-A17C-4D9E-C9A4DCF4D8B1}"/>
                </a:ext>
              </a:extLst>
            </p:cNvPr>
            <p:cNvSpPr/>
            <p:nvPr/>
          </p:nvSpPr>
          <p:spPr>
            <a:xfrm>
              <a:off x="529" y="1317809"/>
              <a:ext cx="2080186" cy="171571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  <a:ln>
              <a:solidFill>
                <a:srgbClr val="CC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C85E4D20-0B63-9CE7-4CD8-EC81146C9AC5}"/>
                </a:ext>
              </a:extLst>
            </p:cNvPr>
            <p:cNvSpPr txBox="1"/>
            <p:nvPr/>
          </p:nvSpPr>
          <p:spPr>
            <a:xfrm>
              <a:off x="40012" y="1317809"/>
              <a:ext cx="2001220" cy="1477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2000" dirty="0"/>
                <a:t>Engaging a self-employed support worker can potentially be very tricky </a:t>
              </a:r>
              <a:r>
                <a:rPr lang="en-GB" sz="2000" dirty="0">
                  <a:effectLst/>
                  <a:ea typeface="Calibri" panose="020F0502020204030204" pitchFamily="34" charset="0"/>
                </a:rPr>
                <a:t>The UK Governments Home Office’s rules state that all applicants for employment have</a:t>
              </a:r>
              <a:r>
                <a:rPr lang="en-GB" sz="2000" dirty="0">
                  <a:ea typeface="Calibri" panose="020F0502020204030204" pitchFamily="34" charset="0"/>
                </a:rPr>
                <a:t> to provide proof of their </a:t>
              </a:r>
              <a:r>
                <a:rPr lang="en-GB" sz="2000" dirty="0">
                  <a:effectLst/>
                  <a:ea typeface="Calibri" panose="020F0502020204030204" pitchFamily="34" charset="0"/>
                </a:rPr>
                <a:t>right to work in the UK and that all employers need to check with the Digital Verification of Documents Service before any offer of employment </a:t>
              </a:r>
              <a:r>
                <a:rPr lang="en-GB" sz="2000" dirty="0">
                  <a:ea typeface="Calibri" panose="020F0502020204030204" pitchFamily="34" charset="0"/>
                </a:rPr>
                <a:t>is made</a:t>
              </a:r>
              <a:endParaRPr lang="en-GB" sz="2000" dirty="0">
                <a:effectLst/>
                <a:ea typeface="Calibri" panose="020F0502020204030204" pitchFamily="34" charset="0"/>
              </a:endParaRP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2000" kern="1200" dirty="0"/>
                <a:t>There are risks of costs incurred </a:t>
              </a:r>
              <a:r>
                <a:rPr lang="en-GB" sz="2000" dirty="0"/>
                <a:t>if the </a:t>
              </a:r>
              <a:r>
                <a:rPr lang="en-GB" sz="2000" kern="1200" dirty="0"/>
                <a:t>support worker falls sick or when they </a:t>
              </a:r>
              <a:r>
                <a:rPr lang="en-GB" sz="2000" dirty="0"/>
                <a:t>go on </a:t>
              </a:r>
              <a:r>
                <a:rPr lang="en-GB" sz="2000" kern="1200" dirty="0"/>
                <a:t>maternity leave </a:t>
              </a:r>
              <a:r>
                <a:rPr lang="en-GB" sz="2000" dirty="0"/>
                <a:t>or paternity leave.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2000" dirty="0"/>
                <a:t>You can be taken to an employment tribunal if there are any unresolved grievances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2000" dirty="0"/>
                <a:t>When asking your employer to source a support worker you will have a lack of control regarding the process and who is hired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2000" dirty="0"/>
                <a:t>HR policies and procedures will have to be followed by the support worker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2000" dirty="0"/>
                <a:t>There is a danger of the support worker replacing you at the job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2000" dirty="0"/>
                <a:t>You may have to keep working with the support worker even if there are personality clashes 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9FAA8FC-4218-95C1-DACC-23841A780178}"/>
              </a:ext>
            </a:extLst>
          </p:cNvPr>
          <p:cNvGrpSpPr/>
          <p:nvPr/>
        </p:nvGrpSpPr>
        <p:grpSpPr>
          <a:xfrm>
            <a:off x="2153014" y="311131"/>
            <a:ext cx="7921328" cy="1514438"/>
            <a:chOff x="2891903" y="771034"/>
            <a:chExt cx="1849054" cy="73530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8F1776F-3037-E736-5B3E-B6D98B547BE7}"/>
                </a:ext>
              </a:extLst>
            </p:cNvPr>
            <p:cNvSpPr/>
            <p:nvPr/>
          </p:nvSpPr>
          <p:spPr>
            <a:xfrm>
              <a:off x="2891903" y="771034"/>
              <a:ext cx="1849054" cy="735308"/>
            </a:xfrm>
            <a:prstGeom prst="roundRect">
              <a:avLst>
                <a:gd name="adj" fmla="val 10000"/>
              </a:avLst>
            </a:prstGeom>
            <a:solidFill>
              <a:srgbClr val="EE291A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0221D94C-4B36-5F68-0A76-193E1EAB603B}"/>
                </a:ext>
              </a:extLst>
            </p:cNvPr>
            <p:cNvSpPr txBox="1"/>
            <p:nvPr/>
          </p:nvSpPr>
          <p:spPr>
            <a:xfrm>
              <a:off x="2913440" y="792570"/>
              <a:ext cx="1805982" cy="692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1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2400" b="1" kern="1200" dirty="0">
                  <a:solidFill>
                    <a:schemeClr val="bg1"/>
                  </a:solidFill>
                </a:rPr>
                <a:t>WHAT ARE THE CONS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916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2FC5A13-9418-835C-0851-9ACEEE9D66F5}"/>
              </a:ext>
            </a:extLst>
          </p:cNvPr>
          <p:cNvGrpSpPr/>
          <p:nvPr/>
        </p:nvGrpSpPr>
        <p:grpSpPr>
          <a:xfrm>
            <a:off x="656287" y="1035093"/>
            <a:ext cx="10993394" cy="5089582"/>
            <a:chOff x="529" y="1317809"/>
            <a:chExt cx="2080186" cy="17157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378AFF3-96D1-57CB-2181-9D11005FBD12}"/>
                </a:ext>
              </a:extLst>
            </p:cNvPr>
            <p:cNvSpPr/>
            <p:nvPr/>
          </p:nvSpPr>
          <p:spPr>
            <a:xfrm>
              <a:off x="529" y="1317809"/>
              <a:ext cx="2080186" cy="171571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  <a:ln>
              <a:solidFill>
                <a:srgbClr val="CC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686E8080-96D6-7F97-C102-20BBAB4859A1}"/>
                </a:ext>
              </a:extLst>
            </p:cNvPr>
            <p:cNvSpPr txBox="1"/>
            <p:nvPr/>
          </p:nvSpPr>
          <p:spPr>
            <a:xfrm>
              <a:off x="40012" y="1317809"/>
              <a:ext cx="2001220" cy="1715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dirty="0"/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All  wages and expenses paid to your support worker on the final Thursday of the month; whether or not Access to Work have paid </a:t>
              </a: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Your support worker receives a contribution to a workplace pension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Your support worker is employed by </a:t>
              </a: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 and we pay NI contributions for them as part of PAYE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Your support worker will have vicarious professional and employment liability insurance underwritten by Chubb Europe LLP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Your support workers supervisions, training and any grievances are managed by </a:t>
              </a: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Your support worker is assigned their own  </a:t>
              </a: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 line manager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5DA5435-E4D1-94C3-A880-093829649E7B}"/>
              </a:ext>
            </a:extLst>
          </p:cNvPr>
          <p:cNvGrpSpPr/>
          <p:nvPr/>
        </p:nvGrpSpPr>
        <p:grpSpPr>
          <a:xfrm>
            <a:off x="1599252" y="610345"/>
            <a:ext cx="9157648" cy="1662121"/>
            <a:chOff x="2891903" y="771034"/>
            <a:chExt cx="1849054" cy="80701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F437F38-7F47-7F72-E92D-977AF3D5AE07}"/>
                </a:ext>
              </a:extLst>
            </p:cNvPr>
            <p:cNvSpPr/>
            <p:nvPr/>
          </p:nvSpPr>
          <p:spPr>
            <a:xfrm>
              <a:off x="2891903" y="771034"/>
              <a:ext cx="1849054" cy="735308"/>
            </a:xfrm>
            <a:prstGeom prst="roundRect">
              <a:avLst>
                <a:gd name="adj" fmla="val 10000"/>
              </a:avLst>
            </a:prstGeom>
            <a:solidFill>
              <a:srgbClr val="EE291A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006D5ECE-FCBA-CD53-38E0-4F3FD4508973}"/>
                </a:ext>
              </a:extLst>
            </p:cNvPr>
            <p:cNvSpPr txBox="1"/>
            <p:nvPr/>
          </p:nvSpPr>
          <p:spPr>
            <a:xfrm>
              <a:off x="2925638" y="885811"/>
              <a:ext cx="1805982" cy="692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1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2400" b="1" dirty="0">
                  <a:solidFill>
                    <a:schemeClr val="bg1"/>
                  </a:solidFill>
                </a:rPr>
                <a:t>THE ADVANTAGES OF WORKING WITH ATWSOLUTIONS</a:t>
              </a:r>
            </a:p>
            <a:p>
              <a:pPr marL="0" lvl="1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24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68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2FC5A13-9418-835C-0851-9ACEEE9D66F5}"/>
              </a:ext>
            </a:extLst>
          </p:cNvPr>
          <p:cNvGrpSpPr/>
          <p:nvPr/>
        </p:nvGrpSpPr>
        <p:grpSpPr>
          <a:xfrm>
            <a:off x="656287" y="1035093"/>
            <a:ext cx="10993394" cy="5089582"/>
            <a:chOff x="529" y="1317809"/>
            <a:chExt cx="2080186" cy="17157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378AFF3-96D1-57CB-2181-9D11005FBD12}"/>
                </a:ext>
              </a:extLst>
            </p:cNvPr>
            <p:cNvSpPr/>
            <p:nvPr/>
          </p:nvSpPr>
          <p:spPr>
            <a:xfrm>
              <a:off x="529" y="1317809"/>
              <a:ext cx="2080186" cy="171571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  <a:ln>
              <a:solidFill>
                <a:srgbClr val="CC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686E8080-96D6-7F97-C102-20BBAB4859A1}"/>
                </a:ext>
              </a:extLst>
            </p:cNvPr>
            <p:cNvSpPr txBox="1"/>
            <p:nvPr/>
          </p:nvSpPr>
          <p:spPr>
            <a:xfrm>
              <a:off x="40012" y="1317809"/>
              <a:ext cx="2001220" cy="1715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kern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Should the working relationship break-down between your support worker and you, </a:t>
              </a: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 will reassign the support worker and find you a replacement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There is No risk of your support worker taking you to an Employment tribunal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>
                  <a:effectLst/>
                  <a:ea typeface="Calibri" panose="020F0502020204030204" pitchFamily="34" charset="0"/>
                </a:rPr>
                <a:t>Should your support worker disclose  that they are pregnant, then </a:t>
              </a: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 will pay maternity/paternity pay if eligible and provide maternity cover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 finance team will provide you with back office support throughout your funding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 are on hand at all times to help with your Access to Work and your employment matters. A friend to you and a sounding board to talk things through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2000" kern="100" dirty="0" err="1">
                  <a:effectLst/>
                  <a:ea typeface="Calibri" panose="020F0502020204030204" pitchFamily="34" charset="0"/>
                </a:rPr>
                <a:t>Atwsolutions</a:t>
              </a:r>
              <a:r>
                <a:rPr lang="en-GB" sz="2000" kern="100" dirty="0">
                  <a:effectLst/>
                  <a:ea typeface="Calibri" panose="020F0502020204030204" pitchFamily="34" charset="0"/>
                </a:rPr>
                <a:t>® will alert you 15 weeks prior to your Access to Work renewal of funding coming due</a:t>
              </a:r>
              <a:r>
                <a:rPr lang="en-GB" sz="18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.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kern="1200" dirty="0"/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GB" sz="12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5DA5435-E4D1-94C3-A880-093829649E7B}"/>
              </a:ext>
            </a:extLst>
          </p:cNvPr>
          <p:cNvGrpSpPr/>
          <p:nvPr/>
        </p:nvGrpSpPr>
        <p:grpSpPr>
          <a:xfrm>
            <a:off x="1599252" y="610345"/>
            <a:ext cx="9157648" cy="1662121"/>
            <a:chOff x="2891903" y="771034"/>
            <a:chExt cx="1849054" cy="80701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F437F38-7F47-7F72-E92D-977AF3D5AE07}"/>
                </a:ext>
              </a:extLst>
            </p:cNvPr>
            <p:cNvSpPr/>
            <p:nvPr/>
          </p:nvSpPr>
          <p:spPr>
            <a:xfrm>
              <a:off x="2891903" y="771034"/>
              <a:ext cx="1849054" cy="735308"/>
            </a:xfrm>
            <a:prstGeom prst="roundRect">
              <a:avLst>
                <a:gd name="adj" fmla="val 10000"/>
              </a:avLst>
            </a:prstGeom>
            <a:solidFill>
              <a:srgbClr val="EE291A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006D5ECE-FCBA-CD53-38E0-4F3FD4508973}"/>
                </a:ext>
              </a:extLst>
            </p:cNvPr>
            <p:cNvSpPr txBox="1"/>
            <p:nvPr/>
          </p:nvSpPr>
          <p:spPr>
            <a:xfrm>
              <a:off x="2925638" y="885811"/>
              <a:ext cx="1805982" cy="692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marL="0" lvl="1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2400" b="1" dirty="0">
                  <a:solidFill>
                    <a:schemeClr val="bg1"/>
                  </a:solidFill>
                </a:rPr>
                <a:t>THE ADVANTAGES OF WORKING WITH ATWSOLUTIONS CONTINUED..</a:t>
              </a:r>
            </a:p>
            <a:p>
              <a:pPr marL="0" lvl="1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24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495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CFD111-CA93-FB9A-99EC-272866A41FD5}"/>
              </a:ext>
            </a:extLst>
          </p:cNvPr>
          <p:cNvSpPr/>
          <p:nvPr/>
        </p:nvSpPr>
        <p:spPr>
          <a:xfrm>
            <a:off x="0" y="463826"/>
            <a:ext cx="12192000" cy="2146852"/>
          </a:xfrm>
          <a:prstGeom prst="rect">
            <a:avLst/>
          </a:prstGeom>
          <a:solidFill>
            <a:srgbClr val="CE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E291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FDBC8-73C4-315D-4889-E5B0C317E1B5}"/>
              </a:ext>
            </a:extLst>
          </p:cNvPr>
          <p:cNvSpPr txBox="1"/>
          <p:nvPr/>
        </p:nvSpPr>
        <p:spPr>
          <a:xfrm>
            <a:off x="1233981" y="2949355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D00000"/>
                </a:solidFill>
              </a:rPr>
              <a:t>Thank you for listening!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b="1" dirty="0">
              <a:solidFill>
                <a:schemeClr val="accent6"/>
              </a:solidFill>
            </a:endParaRPr>
          </a:p>
          <a:p>
            <a:pPr algn="ctr"/>
            <a:r>
              <a:rPr lang="en-GB" sz="2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 will defer from giving you the opportunity to ask questions here.</a:t>
            </a:r>
          </a:p>
          <a:p>
            <a:pPr algn="ctr"/>
            <a:r>
              <a:rPr lang="en-GB" sz="2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Questions are very welcome, but please come to our stand where we will be delighted to answer your questions.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b="1" dirty="0">
              <a:solidFill>
                <a:schemeClr val="accent6"/>
              </a:solidFill>
            </a:endParaRPr>
          </a:p>
        </p:txBody>
      </p:sp>
      <p:pic>
        <p:nvPicPr>
          <p:cNvPr id="6" name="Picture 5" descr="atw solutions logo written in black surrounded by a red in colour oval shape.">
            <a:extLst>
              <a:ext uri="{FF2B5EF4-FFF2-40B4-BE49-F238E27FC236}">
                <a16:creationId xmlns:a16="http://schemas.microsoft.com/office/drawing/2014/main" id="{6819AA04-661F-2392-45BF-DA472A055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t="27888" r="8417" b="27208"/>
          <a:stretch>
            <a:fillRect/>
          </a:stretch>
        </p:blipFill>
        <p:spPr bwMode="auto">
          <a:xfrm>
            <a:off x="1371594" y="265043"/>
            <a:ext cx="9448806" cy="282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67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F25856-CA4D-52E0-68E3-51EFAFA24670}"/>
              </a:ext>
            </a:extLst>
          </p:cNvPr>
          <p:cNvSpPr/>
          <p:nvPr/>
        </p:nvSpPr>
        <p:spPr>
          <a:xfrm>
            <a:off x="0" y="463826"/>
            <a:ext cx="12192000" cy="2146852"/>
          </a:xfrm>
          <a:prstGeom prst="rect">
            <a:avLst/>
          </a:prstGeom>
          <a:solidFill>
            <a:srgbClr val="CE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E291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B77D01-DB3C-46F2-741D-919682BB20CC}"/>
              </a:ext>
            </a:extLst>
          </p:cNvPr>
          <p:cNvSpPr txBox="1"/>
          <p:nvPr/>
        </p:nvSpPr>
        <p:spPr>
          <a:xfrm>
            <a:off x="1371601" y="2635375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5000" b="1" dirty="0">
              <a:solidFill>
                <a:schemeClr val="accent6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5000" b="1" u="sng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0" b="1" dirty="0">
                <a:solidFill>
                  <a:srgbClr val="C00000"/>
                </a:solidFill>
              </a:rPr>
              <a:t>Contact Details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5000" b="1" u="sng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0" b="1" dirty="0">
                <a:solidFill>
                  <a:srgbClr val="C00000"/>
                </a:solidFill>
              </a:rPr>
              <a:t>Colin Fowler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0" b="1" dirty="0">
                <a:solidFill>
                  <a:srgbClr val="C00000"/>
                </a:solidFill>
              </a:rPr>
              <a:t>020 3858 8063</a:t>
            </a:r>
            <a:r>
              <a:rPr lang="en-US" sz="5000" b="1" u="sng" dirty="0">
                <a:solidFill>
                  <a:srgbClr val="C00000"/>
                </a:solidFill>
              </a:rPr>
              <a:t>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0" b="1" dirty="0">
                <a:solidFill>
                  <a:srgbClr val="C00000"/>
                </a:solidFill>
              </a:rPr>
              <a:t>www.atwsolutions.co.uk </a:t>
            </a:r>
          </a:p>
        </p:txBody>
      </p:sp>
      <p:pic>
        <p:nvPicPr>
          <p:cNvPr id="6" name="Picture 5" descr="atw solutions logo written in black surrounded by a red in colour oval shape.">
            <a:extLst>
              <a:ext uri="{FF2B5EF4-FFF2-40B4-BE49-F238E27FC236}">
                <a16:creationId xmlns:a16="http://schemas.microsoft.com/office/drawing/2014/main" id="{F1608814-3118-C180-6A75-C73769D77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t="27888" r="8417" b="27208"/>
          <a:stretch>
            <a:fillRect/>
          </a:stretch>
        </p:blipFill>
        <p:spPr bwMode="auto">
          <a:xfrm>
            <a:off x="1371597" y="463826"/>
            <a:ext cx="9448806" cy="282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74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537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Consultant</dc:creator>
  <cp:lastModifiedBy>Consultant</cp:lastModifiedBy>
  <cp:revision>4</cp:revision>
  <dcterms:created xsi:type="dcterms:W3CDTF">2023-07-13T14:49:55Z</dcterms:created>
  <dcterms:modified xsi:type="dcterms:W3CDTF">2023-11-03T09:23:01Z</dcterms:modified>
</cp:coreProperties>
</file>